
<file path=[Content_Types].xml><?xml version="1.0" encoding="utf-8"?>
<Types xmlns="http://schemas.openxmlformats.org/package/2006/content-types">
  <Default Extension="mp3" ContentType="audio/mpeg"/>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Open Sans Bold" panose="020B0604020202020204" charset="0"/>
      <p:regular r:id="rId14"/>
    </p:embeddedFont>
    <p:embeddedFont>
      <p:font typeface="HK Grotesk Bold" panose="020B0604020202020204" charset="0"/>
      <p:regular r:id="rId15"/>
    </p:embeddedFont>
    <p:embeddedFont>
      <p:font typeface="Calibri" panose="020F0502020204030204" pitchFamily="34" charset="0"/>
      <p:regular r:id="rId16"/>
      <p:bold r:id="rId17"/>
      <p:italic r:id="rId18"/>
      <p:boldItalic r:id="rId19"/>
    </p:embeddedFont>
    <p:embeddedFont>
      <p:font typeface="IBM Plex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86932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4.jpeg"/><Relationship Id="rId3" Type="http://schemas.microsoft.com/office/2007/relationships/media" Target="../media/media2.mp3"/><Relationship Id="rId7" Type="http://schemas.openxmlformats.org/officeDocument/2006/relationships/image" Target="../media/image1.png"/><Relationship Id="rId12" Type="http://schemas.openxmlformats.org/officeDocument/2006/relationships/image" Target="../media/image6.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11" Type="http://schemas.openxmlformats.org/officeDocument/2006/relationships/image" Target="../media/image3.png"/><Relationship Id="rId5" Type="http://schemas.openxmlformats.org/officeDocument/2006/relationships/slideLayout" Target="../slideLayouts/slideLayout7.xml"/><Relationship Id="rId10" Type="http://schemas.openxmlformats.org/officeDocument/2006/relationships/image" Target="../media/image4.svg"/><Relationship Id="rId4" Type="http://schemas.openxmlformats.org/officeDocument/2006/relationships/audio" Target="../media/media2.mp3"/><Relationship Id="rId9" Type="http://schemas.openxmlformats.org/officeDocument/2006/relationships/image" Target="../media/image2.png"/><Relationship Id="rId1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2.svg"/><Relationship Id="rId1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14.png"/><Relationship Id="rId17" Type="http://schemas.openxmlformats.org/officeDocument/2006/relationships/image" Target="../media/image26.svg"/><Relationship Id="rId2" Type="http://schemas.openxmlformats.org/officeDocument/2006/relationships/image" Target="../media/image9.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3.png"/><Relationship Id="rId19" Type="http://schemas.openxmlformats.org/officeDocument/2006/relationships/image" Target="../media/image28.svg"/><Relationship Id="rId4" Type="http://schemas.openxmlformats.org/officeDocument/2006/relationships/image" Target="../media/image10.png"/><Relationship Id="rId9" Type="http://schemas.openxmlformats.org/officeDocument/2006/relationships/image" Target="../media/image18.sv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 name="Freeform 2" descr="Abstract Shape - Blob"/>
          <p:cNvSpPr/>
          <p:nvPr/>
        </p:nvSpPr>
        <p:spPr>
          <a:xfrm>
            <a:off x="5983729" y="-2020653"/>
            <a:ext cx="14434470" cy="14938649"/>
          </a:xfrm>
          <a:custGeom>
            <a:avLst/>
            <a:gdLst/>
            <a:ahLst/>
            <a:cxnLst/>
            <a:rect l="l" t="t" r="r" b="b"/>
            <a:pathLst>
              <a:path w="14434470" h="14938649">
                <a:moveTo>
                  <a:pt x="0" y="0"/>
                </a:moveTo>
                <a:lnTo>
                  <a:pt x="14434470" y="0"/>
                </a:lnTo>
                <a:lnTo>
                  <a:pt x="14434470" y="14938649"/>
                </a:lnTo>
                <a:lnTo>
                  <a:pt x="0" y="1493864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 name="Freeform 3" descr="Abstract shapes"/>
          <p:cNvSpPr/>
          <p:nvPr/>
        </p:nvSpPr>
        <p:spPr>
          <a:xfrm>
            <a:off x="2532500" y="6362736"/>
            <a:ext cx="5019621" cy="5463533"/>
          </a:xfrm>
          <a:custGeom>
            <a:avLst/>
            <a:gdLst/>
            <a:ahLst/>
            <a:cxnLst/>
            <a:rect l="l" t="t" r="r" b="b"/>
            <a:pathLst>
              <a:path w="5019621" h="5463533">
                <a:moveTo>
                  <a:pt x="0" y="0"/>
                </a:moveTo>
                <a:lnTo>
                  <a:pt x="5019621" y="0"/>
                </a:lnTo>
                <a:lnTo>
                  <a:pt x="5019621" y="5463533"/>
                </a:lnTo>
                <a:lnTo>
                  <a:pt x="0" y="546353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4" name="Freeform 4"/>
          <p:cNvSpPr/>
          <p:nvPr/>
        </p:nvSpPr>
        <p:spPr>
          <a:xfrm>
            <a:off x="15362487" y="7361487"/>
            <a:ext cx="1896813" cy="1896813"/>
          </a:xfrm>
          <a:custGeom>
            <a:avLst/>
            <a:gdLst/>
            <a:ahLst/>
            <a:cxnLst/>
            <a:rect l="l" t="t" r="r" b="b"/>
            <a:pathLst>
              <a:path w="1896813" h="1896813">
                <a:moveTo>
                  <a:pt x="0" y="0"/>
                </a:moveTo>
                <a:lnTo>
                  <a:pt x="1896813" y="0"/>
                </a:lnTo>
                <a:lnTo>
                  <a:pt x="1896813" y="1896813"/>
                </a:lnTo>
                <a:lnTo>
                  <a:pt x="0" y="1896813"/>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rcRect/>
          <a:stretch>
            <a:fillRect/>
          </a:stretch>
        </p:blipFill>
        <p:spPr>
          <a:xfrm>
            <a:off x="1295400" y="1546479"/>
            <a:ext cx="15334247" cy="8740521"/>
          </a:xfrm>
          <a:prstGeom prst="rect">
            <a:avLst/>
          </a:prstGeom>
        </p:spPr>
      </p:pic>
      <p:sp>
        <p:nvSpPr>
          <p:cNvPr id="6" name="TextBox 6"/>
          <p:cNvSpPr txBox="1"/>
          <p:nvPr/>
        </p:nvSpPr>
        <p:spPr>
          <a:xfrm>
            <a:off x="1924678" y="1941059"/>
            <a:ext cx="10263345" cy="6467475"/>
          </a:xfrm>
          <a:prstGeom prst="rect">
            <a:avLst/>
          </a:prstGeom>
        </p:spPr>
        <p:txBody>
          <a:bodyPr lIns="0" tIns="0" rIns="0" bIns="0" rtlCol="0" anchor="t">
            <a:spAutoFit/>
          </a:bodyPr>
          <a:lstStyle/>
          <a:p>
            <a:pPr marL="0" lvl="0" indent="0">
              <a:lnSpc>
                <a:spcPts val="7281"/>
              </a:lnSpc>
            </a:pPr>
            <a:r>
              <a:rPr lang="en-US" sz="6068">
                <a:solidFill>
                  <a:srgbClr val="000000"/>
                </a:solidFill>
                <a:latin typeface="Open Sans Bold"/>
              </a:rPr>
              <a:t>Data Science and Business</a:t>
            </a:r>
          </a:p>
          <a:p>
            <a:pPr marL="0" lvl="0" indent="0">
              <a:lnSpc>
                <a:spcPts val="7281"/>
              </a:lnSpc>
            </a:pPr>
            <a:endParaRPr lang="en-US" sz="6068">
              <a:solidFill>
                <a:srgbClr val="000000"/>
              </a:solidFill>
              <a:latin typeface="Open Sans Bold"/>
            </a:endParaRPr>
          </a:p>
          <a:p>
            <a:pPr marL="0" lvl="0" indent="0">
              <a:lnSpc>
                <a:spcPts val="7281"/>
              </a:lnSpc>
            </a:pPr>
            <a:r>
              <a:rPr lang="en-US" sz="6068">
                <a:solidFill>
                  <a:srgbClr val="000000"/>
                </a:solidFill>
                <a:latin typeface="Open Sans Bold"/>
              </a:rPr>
              <a:t>Predicting &amp; Understanding Customer Churn</a:t>
            </a:r>
          </a:p>
          <a:p>
            <a:pPr marL="0" lvl="0" indent="0">
              <a:lnSpc>
                <a:spcPts val="7281"/>
              </a:lnSpc>
            </a:pPr>
            <a:endParaRPr lang="en-US" sz="6068">
              <a:solidFill>
                <a:srgbClr val="000000"/>
              </a:solidFill>
              <a:latin typeface="Open Sans Bold"/>
            </a:endParaRPr>
          </a:p>
          <a:p>
            <a:pPr marL="0" lvl="0" indent="0">
              <a:lnSpc>
                <a:spcPts val="7281"/>
              </a:lnSpc>
            </a:pPr>
            <a:r>
              <a:rPr lang="en-US" sz="6068">
                <a:solidFill>
                  <a:srgbClr val="000000"/>
                </a:solidFill>
                <a:latin typeface="Open Sans Bold"/>
              </a:rPr>
              <a:t>SyriaTelecommunications</a:t>
            </a:r>
          </a:p>
        </p:txBody>
      </p:sp>
      <p:pic>
        <p:nvPicPr>
          <p:cNvPr id="7" name="Picture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629650" y="4629150"/>
            <a:ext cx="1028700" cy="10287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md cmd="playFrom(0.0)">
              <p:cBhvr>
                <p:cTn id="3"/>
                <p:tgtEl>
                  <p:spTgt spid="7"/>
                </p:tgtEl>
              </p:cBhvr>
            </p:cmd>
            <p:audio>
              <p:cMediaNode vol="100000" showWhenStopped="0">
                <p:cTn id="4"/>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 name="AutoShape 2"/>
          <p:cNvSpPr/>
          <p:nvPr/>
        </p:nvSpPr>
        <p:spPr>
          <a:xfrm rot="-2230017">
            <a:off x="12869316" y="7366518"/>
            <a:ext cx="16230600" cy="8229600"/>
          </a:xfrm>
          <a:prstGeom prst="rect">
            <a:avLst/>
          </a:prstGeom>
          <a:solidFill>
            <a:srgbClr val="FFFFFF"/>
          </a:solidFill>
        </p:spPr>
      </p:sp>
      <p:sp>
        <p:nvSpPr>
          <p:cNvPr id="3" name="AutoShape 3"/>
          <p:cNvSpPr/>
          <p:nvPr/>
        </p:nvSpPr>
        <p:spPr>
          <a:xfrm rot="-3000123">
            <a:off x="15969612" y="-5428345"/>
            <a:ext cx="7510232" cy="8229600"/>
          </a:xfrm>
          <a:prstGeom prst="rect">
            <a:avLst/>
          </a:prstGeom>
          <a:solidFill>
            <a:srgbClr val="E1EBFF"/>
          </a:solidFill>
        </p:spPr>
      </p:sp>
      <p:sp>
        <p:nvSpPr>
          <p:cNvPr id="4" name="AutoShape 4"/>
          <p:cNvSpPr/>
          <p:nvPr/>
        </p:nvSpPr>
        <p:spPr>
          <a:xfrm rot="-3000123">
            <a:off x="-2021520" y="5630280"/>
            <a:ext cx="7510232" cy="11263526"/>
          </a:xfrm>
          <a:prstGeom prst="rect">
            <a:avLst/>
          </a:prstGeom>
          <a:solidFill>
            <a:srgbClr val="0453F1"/>
          </a:solidFill>
        </p:spPr>
      </p:sp>
      <p:sp>
        <p:nvSpPr>
          <p:cNvPr id="5" name="TextBox 5"/>
          <p:cNvSpPr txBox="1"/>
          <p:nvPr/>
        </p:nvSpPr>
        <p:spPr>
          <a:xfrm>
            <a:off x="226805" y="-66675"/>
            <a:ext cx="18061195" cy="1753743"/>
          </a:xfrm>
          <a:prstGeom prst="rect">
            <a:avLst/>
          </a:prstGeom>
        </p:spPr>
        <p:txBody>
          <a:bodyPr lIns="0" tIns="0" rIns="0" bIns="0" rtlCol="0" anchor="t">
            <a:spAutoFit/>
          </a:bodyPr>
          <a:lstStyle/>
          <a:p>
            <a:pPr>
              <a:lnSpc>
                <a:spcPts val="13986"/>
              </a:lnSpc>
            </a:pPr>
            <a:r>
              <a:rPr lang="en-US" sz="11100">
                <a:solidFill>
                  <a:srgbClr val="FFFFFF"/>
                </a:solidFill>
                <a:latin typeface="IBM Plex Sans"/>
              </a:rPr>
              <a:t>Conclusion</a:t>
            </a:r>
          </a:p>
        </p:txBody>
      </p:sp>
      <p:sp>
        <p:nvSpPr>
          <p:cNvPr id="6" name="TextBox 6"/>
          <p:cNvSpPr txBox="1"/>
          <p:nvPr/>
        </p:nvSpPr>
        <p:spPr>
          <a:xfrm>
            <a:off x="113403" y="1295783"/>
            <a:ext cx="18061195" cy="7053213"/>
          </a:xfrm>
          <a:prstGeom prst="rect">
            <a:avLst/>
          </a:prstGeom>
        </p:spPr>
        <p:txBody>
          <a:bodyPr lIns="0" tIns="0" rIns="0" bIns="0" rtlCol="0" anchor="t">
            <a:spAutoFit/>
          </a:bodyPr>
          <a:lstStyle/>
          <a:p>
            <a:pPr marL="777240" lvl="1" indent="-388620">
              <a:lnSpc>
                <a:spcPts val="5040"/>
              </a:lnSpc>
              <a:spcBef>
                <a:spcPct val="0"/>
              </a:spcBef>
              <a:buFont typeface="Arial"/>
              <a:buChar char="•"/>
            </a:pPr>
            <a:endParaRPr dirty="0"/>
          </a:p>
          <a:p>
            <a:pPr marL="777240" lvl="1" indent="-388620">
              <a:lnSpc>
                <a:spcPts val="5040"/>
              </a:lnSpc>
              <a:spcBef>
                <a:spcPct val="0"/>
              </a:spcBef>
              <a:buFont typeface="Arial"/>
              <a:buChar char="•"/>
            </a:pPr>
            <a:r>
              <a:rPr lang="en-US" sz="3600" dirty="0">
                <a:solidFill>
                  <a:srgbClr val="FFFFFF"/>
                </a:solidFill>
                <a:latin typeface="IBM Plex Sans Semi-Bold"/>
              </a:rPr>
              <a:t>Improve Customer Service Offerings</a:t>
            </a:r>
            <a:r>
              <a:rPr lang="en-US" sz="3600" dirty="0">
                <a:solidFill>
                  <a:srgbClr val="FFFFFF"/>
                </a:solidFill>
                <a:latin typeface="IBM Plex Sans"/>
              </a:rPr>
              <a:t>: Enhance customer service offerings by improving response times, addressing customer concerns more effectively, and providing better support for international plan usage.</a:t>
            </a:r>
          </a:p>
          <a:p>
            <a:pPr marL="777240" lvl="1" indent="-388620">
              <a:lnSpc>
                <a:spcPts val="5040"/>
              </a:lnSpc>
              <a:spcBef>
                <a:spcPct val="0"/>
              </a:spcBef>
              <a:buFont typeface="Arial"/>
              <a:buChar char="•"/>
            </a:pPr>
            <a:r>
              <a:rPr lang="en-US" sz="3600" dirty="0">
                <a:solidFill>
                  <a:srgbClr val="FFFFFF"/>
                </a:solidFill>
                <a:latin typeface="IBM Plex Sans Semi-Bold"/>
              </a:rPr>
              <a:t>Implement Tiered Pricing Structures</a:t>
            </a:r>
            <a:r>
              <a:rPr lang="en-US" sz="3600" dirty="0">
                <a:solidFill>
                  <a:srgbClr val="FFFFFF"/>
                </a:solidFill>
                <a:latin typeface="IBM Plex Sans"/>
              </a:rPr>
              <a:t>: </a:t>
            </a:r>
            <a:r>
              <a:rPr lang="en-US" sz="3600" dirty="0" smtClean="0">
                <a:solidFill>
                  <a:srgbClr val="FFFFFF"/>
                </a:solidFill>
                <a:latin typeface="IBM Plex Sans"/>
              </a:rPr>
              <a:t>based </a:t>
            </a:r>
            <a:r>
              <a:rPr lang="en-US" sz="3600" dirty="0">
                <a:solidFill>
                  <a:srgbClr val="FFFFFF"/>
                </a:solidFill>
                <a:latin typeface="IBM Plex Sans"/>
              </a:rPr>
              <a:t>on call usage, international plan minutes, and other relevant factors to cater to different customer segments.</a:t>
            </a:r>
          </a:p>
          <a:p>
            <a:pPr marL="777240" lvl="1" indent="-388620">
              <a:lnSpc>
                <a:spcPts val="5040"/>
              </a:lnSpc>
              <a:spcBef>
                <a:spcPct val="0"/>
              </a:spcBef>
              <a:buFont typeface="Arial"/>
              <a:buChar char="•"/>
            </a:pPr>
            <a:r>
              <a:rPr lang="en-US" sz="3600" dirty="0">
                <a:solidFill>
                  <a:srgbClr val="FFFFFF"/>
                </a:solidFill>
                <a:latin typeface="IBM Plex Sans Semi-Bold"/>
              </a:rPr>
              <a:t>Retain Customers with Active International Plans</a:t>
            </a:r>
            <a:r>
              <a:rPr lang="en-US" sz="3600" dirty="0">
                <a:solidFill>
                  <a:srgbClr val="FFFFFF"/>
                </a:solidFill>
                <a:latin typeface="IBM Plex Sans"/>
              </a:rPr>
              <a:t>: Focus on retaining customers with active international plans by offering attractive benefits and promotions.</a:t>
            </a:r>
          </a:p>
          <a:p>
            <a:pPr marL="777240" lvl="1" indent="-388620">
              <a:lnSpc>
                <a:spcPts val="5040"/>
              </a:lnSpc>
              <a:spcBef>
                <a:spcPct val="0"/>
              </a:spcBef>
              <a:buFont typeface="Arial"/>
              <a:buChar char="•"/>
            </a:pPr>
            <a:r>
              <a:rPr lang="en-US" sz="3600" dirty="0">
                <a:solidFill>
                  <a:srgbClr val="FFFFFF"/>
                </a:solidFill>
                <a:latin typeface="IBM Plex Sans Semi-Bold"/>
              </a:rPr>
              <a:t>Continuous </a:t>
            </a:r>
            <a:r>
              <a:rPr lang="en-US" sz="3600" dirty="0" smtClean="0">
                <a:solidFill>
                  <a:srgbClr val="FFFFFF"/>
                </a:solidFill>
                <a:latin typeface="IBM Plex Sans Semi-Bold"/>
              </a:rPr>
              <a:t>Learning and </a:t>
            </a:r>
            <a:r>
              <a:rPr lang="en-US" sz="3600" err="1" smtClean="0">
                <a:solidFill>
                  <a:srgbClr val="FFFFFF"/>
                </a:solidFill>
                <a:latin typeface="IBM Plex Sans Semi-Bold"/>
              </a:rPr>
              <a:t>Improvement</a:t>
            </a:r>
            <a:r>
              <a:rPr lang="en-US" sz="3600" smtClean="0">
                <a:solidFill>
                  <a:srgbClr val="FFFFFF"/>
                </a:solidFill>
                <a:latin typeface="IBM Plex Sans"/>
              </a:rPr>
              <a:t>: improve </a:t>
            </a:r>
            <a:r>
              <a:rPr lang="en-US" sz="3600" dirty="0">
                <a:solidFill>
                  <a:srgbClr val="FFFFFF"/>
                </a:solidFill>
                <a:latin typeface="IBM Plex Sans"/>
              </a:rPr>
              <a:t>customer service offerings, pricing structures, and retention strategies.</a:t>
            </a:r>
          </a:p>
          <a:p>
            <a:pPr>
              <a:lnSpc>
                <a:spcPts val="5040"/>
              </a:lnSpc>
              <a:spcBef>
                <a:spcPct val="0"/>
              </a:spcBef>
            </a:pPr>
            <a:endParaRPr lang="en-US" sz="3600" dirty="0">
              <a:solidFill>
                <a:srgbClr val="FFFFFF"/>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53F1"/>
        </a:solidFill>
        <a:effectLst/>
      </p:bgPr>
    </p:bg>
    <p:spTree>
      <p:nvGrpSpPr>
        <p:cNvPr id="1" name=""/>
        <p:cNvGrpSpPr/>
        <p:nvPr/>
      </p:nvGrpSpPr>
      <p:grpSpPr>
        <a:xfrm>
          <a:off x="0" y="0"/>
          <a:ext cx="0" cy="0"/>
          <a:chOff x="0" y="0"/>
          <a:chExt cx="0" cy="0"/>
        </a:xfrm>
      </p:grpSpPr>
      <p:sp>
        <p:nvSpPr>
          <p:cNvPr id="2" name="AutoShape 2"/>
          <p:cNvSpPr/>
          <p:nvPr/>
        </p:nvSpPr>
        <p:spPr>
          <a:xfrm rot="-3418877">
            <a:off x="314073" y="3253015"/>
            <a:ext cx="6699900" cy="16125027"/>
          </a:xfrm>
          <a:prstGeom prst="rect">
            <a:avLst/>
          </a:prstGeom>
          <a:solidFill>
            <a:srgbClr val="004A98"/>
          </a:solidFill>
        </p:spPr>
      </p:sp>
      <p:sp>
        <p:nvSpPr>
          <p:cNvPr id="3" name="AutoShape 3"/>
          <p:cNvSpPr/>
          <p:nvPr/>
        </p:nvSpPr>
        <p:spPr>
          <a:xfrm rot="-2287810">
            <a:off x="6872726" y="4177689"/>
            <a:ext cx="18999489" cy="8313765"/>
          </a:xfrm>
          <a:prstGeom prst="rect">
            <a:avLst/>
          </a:prstGeom>
          <a:solidFill>
            <a:srgbClr val="FFFFFF"/>
          </a:solidFill>
        </p:spPr>
      </p:sp>
      <p:grpSp>
        <p:nvGrpSpPr>
          <p:cNvPr id="4" name="Group 4"/>
          <p:cNvGrpSpPr/>
          <p:nvPr/>
        </p:nvGrpSpPr>
        <p:grpSpPr>
          <a:xfrm rot="-10800000">
            <a:off x="10285983" y="-19050"/>
            <a:ext cx="8011542" cy="5411512"/>
            <a:chOff x="0" y="0"/>
            <a:chExt cx="8977243" cy="6063808"/>
          </a:xfrm>
        </p:grpSpPr>
        <p:sp>
          <p:nvSpPr>
            <p:cNvPr id="5" name="Freeform 5"/>
            <p:cNvSpPr/>
            <p:nvPr/>
          </p:nvSpPr>
          <p:spPr>
            <a:xfrm>
              <a:off x="0" y="0"/>
              <a:ext cx="8977244" cy="6063809"/>
            </a:xfrm>
            <a:custGeom>
              <a:avLst/>
              <a:gdLst/>
              <a:ahLst/>
              <a:cxnLst/>
              <a:rect l="l" t="t" r="r" b="b"/>
              <a:pathLst>
                <a:path w="8977244" h="6063809">
                  <a:moveTo>
                    <a:pt x="8977244" y="6063809"/>
                  </a:moveTo>
                  <a:lnTo>
                    <a:pt x="0" y="6063809"/>
                  </a:lnTo>
                  <a:lnTo>
                    <a:pt x="0" y="0"/>
                  </a:lnTo>
                  <a:lnTo>
                    <a:pt x="8977244" y="6063809"/>
                  </a:lnTo>
                  <a:close/>
                </a:path>
              </a:pathLst>
            </a:custGeom>
            <a:solidFill>
              <a:srgbClr val="000000">
                <a:alpha val="0"/>
              </a:srgbClr>
            </a:solidFill>
          </p:spPr>
        </p:sp>
      </p:grpSp>
      <p:sp>
        <p:nvSpPr>
          <p:cNvPr id="6" name="Freeform 6"/>
          <p:cNvSpPr/>
          <p:nvPr/>
        </p:nvSpPr>
        <p:spPr>
          <a:xfrm>
            <a:off x="10116693" y="642915"/>
            <a:ext cx="7142607" cy="8229600"/>
          </a:xfrm>
          <a:custGeom>
            <a:avLst/>
            <a:gdLst/>
            <a:ahLst/>
            <a:cxnLst/>
            <a:rect l="l" t="t" r="r" b="b"/>
            <a:pathLst>
              <a:path w="7142607" h="8229600">
                <a:moveTo>
                  <a:pt x="0" y="0"/>
                </a:moveTo>
                <a:lnTo>
                  <a:pt x="7142607" y="0"/>
                </a:lnTo>
                <a:lnTo>
                  <a:pt x="7142607" y="8229600"/>
                </a:lnTo>
                <a:lnTo>
                  <a:pt x="0" y="8229600"/>
                </a:lnTo>
                <a:lnTo>
                  <a:pt x="0" y="0"/>
                </a:lnTo>
                <a:close/>
              </a:path>
            </a:pathLst>
          </a:custGeom>
          <a:blipFill>
            <a:blip r:embed="rId2"/>
            <a:stretch>
              <a:fillRect/>
            </a:stretch>
          </a:blipFill>
        </p:spPr>
      </p:sp>
      <p:grpSp>
        <p:nvGrpSpPr>
          <p:cNvPr id="7" name="Group 7"/>
          <p:cNvGrpSpPr/>
          <p:nvPr/>
        </p:nvGrpSpPr>
        <p:grpSpPr>
          <a:xfrm>
            <a:off x="1463060" y="6441489"/>
            <a:ext cx="7999551" cy="2431027"/>
            <a:chOff x="0" y="0"/>
            <a:chExt cx="10666068" cy="3241369"/>
          </a:xfrm>
        </p:grpSpPr>
        <p:sp>
          <p:nvSpPr>
            <p:cNvPr id="8" name="TextBox 8"/>
            <p:cNvSpPr txBox="1"/>
            <p:nvPr/>
          </p:nvSpPr>
          <p:spPr>
            <a:xfrm>
              <a:off x="0" y="0"/>
              <a:ext cx="10666068" cy="1983320"/>
            </a:xfrm>
            <a:prstGeom prst="rect">
              <a:avLst/>
            </a:prstGeom>
          </p:spPr>
          <p:txBody>
            <a:bodyPr lIns="0" tIns="0" rIns="0" bIns="0" rtlCol="0" anchor="t">
              <a:spAutoFit/>
            </a:bodyPr>
            <a:lstStyle/>
            <a:p>
              <a:pPr marL="0" lvl="0" indent="0">
                <a:lnSpc>
                  <a:spcPts val="11779"/>
                </a:lnSpc>
                <a:spcBef>
                  <a:spcPct val="0"/>
                </a:spcBef>
              </a:pPr>
              <a:r>
                <a:rPr lang="en-US" sz="9816">
                  <a:solidFill>
                    <a:srgbClr val="FFFFFF"/>
                  </a:solidFill>
                  <a:latin typeface="IBM Plex Sans"/>
                </a:rPr>
                <a:t>Thank you!</a:t>
              </a:r>
            </a:p>
          </p:txBody>
        </p:sp>
        <p:sp>
          <p:nvSpPr>
            <p:cNvPr id="9" name="TextBox 9"/>
            <p:cNvSpPr txBox="1"/>
            <p:nvPr/>
          </p:nvSpPr>
          <p:spPr>
            <a:xfrm>
              <a:off x="0" y="2428910"/>
              <a:ext cx="10666068" cy="812459"/>
            </a:xfrm>
            <a:prstGeom prst="rect">
              <a:avLst/>
            </a:prstGeom>
          </p:spPr>
          <p:txBody>
            <a:bodyPr lIns="0" tIns="0" rIns="0" bIns="0" rtlCol="0" anchor="t">
              <a:spAutoFit/>
            </a:bodyPr>
            <a:lstStyle/>
            <a:p>
              <a:pPr>
                <a:lnSpc>
                  <a:spcPts val="5075"/>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1925" y="0"/>
                  </a:moveTo>
                  <a:lnTo>
                    <a:pt x="4262801" y="0"/>
                  </a:lnTo>
                  <a:cubicBezTo>
                    <a:pt x="4269387" y="0"/>
                    <a:pt x="4274726" y="5339"/>
                    <a:pt x="4274726" y="11925"/>
                  </a:cubicBezTo>
                  <a:lnTo>
                    <a:pt x="4274726" y="2155542"/>
                  </a:lnTo>
                  <a:cubicBezTo>
                    <a:pt x="4274726" y="2162128"/>
                    <a:pt x="4269387" y="2167467"/>
                    <a:pt x="4262801" y="2167467"/>
                  </a:cubicBezTo>
                  <a:lnTo>
                    <a:pt x="11925" y="2167467"/>
                  </a:lnTo>
                  <a:cubicBezTo>
                    <a:pt x="5339" y="2167467"/>
                    <a:pt x="0" y="2162128"/>
                    <a:pt x="0" y="2155542"/>
                  </a:cubicBezTo>
                  <a:lnTo>
                    <a:pt x="0" y="11925"/>
                  </a:lnTo>
                  <a:cubicBezTo>
                    <a:pt x="0" y="5339"/>
                    <a:pt x="5339" y="0"/>
                    <a:pt x="11925" y="0"/>
                  </a:cubicBezTo>
                  <a:close/>
                </a:path>
              </a:pathLst>
            </a:custGeom>
            <a:solidFill>
              <a:srgbClr val="000000">
                <a:alpha val="0"/>
              </a:srgbClr>
            </a:solidFill>
            <a:ln w="19050" cap="rnd">
              <a:solidFill>
                <a:srgbClr val="000000"/>
              </a:solidFill>
              <a:prstDash val="solid"/>
              <a:round/>
            </a:ln>
          </p:spPr>
        </p:sp>
        <p:sp>
          <p:nvSpPr>
            <p:cNvPr id="4" name="TextBox 4"/>
            <p:cNvSpPr txBox="1"/>
            <p:nvPr/>
          </p:nvSpPr>
          <p:spPr>
            <a:xfrm>
              <a:off x="0" y="-66675"/>
              <a:ext cx="4274726" cy="2234142"/>
            </a:xfrm>
            <a:prstGeom prst="rect">
              <a:avLst/>
            </a:prstGeom>
          </p:spPr>
          <p:txBody>
            <a:bodyPr lIns="50800" tIns="50800" rIns="50800" bIns="50800" rtlCol="0" anchor="ctr"/>
            <a:lstStyle/>
            <a:p>
              <a:pPr algn="ctr">
                <a:lnSpc>
                  <a:spcPts val="3150"/>
                </a:lnSpc>
              </a:pPr>
              <a:endParaRPr/>
            </a:p>
          </p:txBody>
        </p:sp>
      </p:grpSp>
      <p:grpSp>
        <p:nvGrpSpPr>
          <p:cNvPr id="5" name="Group 5"/>
          <p:cNvGrpSpPr>
            <a:grpSpLocks noChangeAspect="1"/>
          </p:cNvGrpSpPr>
          <p:nvPr/>
        </p:nvGrpSpPr>
        <p:grpSpPr>
          <a:xfrm rot="5400000">
            <a:off x="16005766" y="2383780"/>
            <a:ext cx="742365" cy="742365"/>
            <a:chOff x="1371600" y="6705600"/>
            <a:chExt cx="10972800" cy="10972800"/>
          </a:xfrm>
        </p:grpSpPr>
        <p:sp>
          <p:nvSpPr>
            <p:cNvPr id="6" name="Freeform 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A1BED4"/>
            </a:solidFill>
          </p:spPr>
        </p:sp>
      </p:grpSp>
      <p:sp>
        <p:nvSpPr>
          <p:cNvPr id="7" name="Freeform 7"/>
          <p:cNvSpPr/>
          <p:nvPr/>
        </p:nvSpPr>
        <p:spPr>
          <a:xfrm>
            <a:off x="1028700" y="293197"/>
            <a:ext cx="14291360" cy="8965103"/>
          </a:xfrm>
          <a:custGeom>
            <a:avLst/>
            <a:gdLst/>
            <a:ahLst/>
            <a:cxnLst/>
            <a:rect l="l" t="t" r="r" b="b"/>
            <a:pathLst>
              <a:path w="14291360" h="8965103">
                <a:moveTo>
                  <a:pt x="0" y="0"/>
                </a:moveTo>
                <a:lnTo>
                  <a:pt x="14291360" y="0"/>
                </a:lnTo>
                <a:lnTo>
                  <a:pt x="14291360" y="8965103"/>
                </a:lnTo>
                <a:lnTo>
                  <a:pt x="0" y="8965103"/>
                </a:lnTo>
                <a:lnTo>
                  <a:pt x="0" y="0"/>
                </a:lnTo>
                <a:close/>
              </a:path>
            </a:pathLst>
          </a:custGeom>
          <a:blipFill>
            <a:blip r:embed="rId2"/>
            <a:stretch>
              <a:fillRect t="-3103" b="-3103"/>
            </a:stretch>
          </a:blipFill>
        </p:spPr>
      </p:sp>
      <p:sp>
        <p:nvSpPr>
          <p:cNvPr id="8" name="TextBox 8"/>
          <p:cNvSpPr txBox="1"/>
          <p:nvPr/>
        </p:nvSpPr>
        <p:spPr>
          <a:xfrm>
            <a:off x="1639812" y="2019300"/>
            <a:ext cx="6491853" cy="6324600"/>
          </a:xfrm>
          <a:prstGeom prst="rect">
            <a:avLst/>
          </a:prstGeom>
        </p:spPr>
        <p:txBody>
          <a:bodyPr lIns="0" tIns="0" rIns="0" bIns="0" rtlCol="0" anchor="t">
            <a:spAutoFit/>
          </a:bodyPr>
          <a:lstStyle/>
          <a:p>
            <a:pPr marL="0" lvl="0" indent="0">
              <a:lnSpc>
                <a:spcPts val="9900"/>
              </a:lnSpc>
            </a:pPr>
            <a:r>
              <a:rPr lang="en-US" sz="9000" spc="719">
                <a:solidFill>
                  <a:srgbClr val="050A30"/>
                </a:solidFill>
                <a:latin typeface="HK Grotesk Bold"/>
              </a:rPr>
              <a:t>TITLE: SYRIATEL CUSTOMER CHURN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 name="Group 2"/>
          <p:cNvGrpSpPr/>
          <p:nvPr/>
        </p:nvGrpSpPr>
        <p:grpSpPr>
          <a:xfrm>
            <a:off x="11388117" y="-2192647"/>
            <a:ext cx="8879851" cy="6001372"/>
            <a:chOff x="0" y="0"/>
            <a:chExt cx="2338726" cy="1580608"/>
          </a:xfrm>
        </p:grpSpPr>
        <p:sp>
          <p:nvSpPr>
            <p:cNvPr id="3" name="Freeform 3"/>
            <p:cNvSpPr/>
            <p:nvPr/>
          </p:nvSpPr>
          <p:spPr>
            <a:xfrm>
              <a:off x="0" y="0"/>
              <a:ext cx="2338726" cy="1580608"/>
            </a:xfrm>
            <a:custGeom>
              <a:avLst/>
              <a:gdLst/>
              <a:ahLst/>
              <a:cxnLst/>
              <a:rect l="l" t="t" r="r" b="b"/>
              <a:pathLst>
                <a:path w="2338726" h="1580608">
                  <a:moveTo>
                    <a:pt x="21796" y="0"/>
                  </a:moveTo>
                  <a:lnTo>
                    <a:pt x="2316930" y="0"/>
                  </a:lnTo>
                  <a:cubicBezTo>
                    <a:pt x="2328968" y="0"/>
                    <a:pt x="2338726" y="9759"/>
                    <a:pt x="2338726" y="21796"/>
                  </a:cubicBezTo>
                  <a:lnTo>
                    <a:pt x="2338726" y="1558812"/>
                  </a:lnTo>
                  <a:cubicBezTo>
                    <a:pt x="2338726" y="1570850"/>
                    <a:pt x="2328968" y="1580608"/>
                    <a:pt x="2316930" y="1580608"/>
                  </a:cubicBezTo>
                  <a:lnTo>
                    <a:pt x="21796" y="1580608"/>
                  </a:lnTo>
                  <a:cubicBezTo>
                    <a:pt x="9759" y="1580608"/>
                    <a:pt x="0" y="1570850"/>
                    <a:pt x="0" y="1558812"/>
                  </a:cubicBezTo>
                  <a:lnTo>
                    <a:pt x="0" y="21796"/>
                  </a:lnTo>
                  <a:cubicBezTo>
                    <a:pt x="0" y="9759"/>
                    <a:pt x="9759" y="0"/>
                    <a:pt x="21796" y="0"/>
                  </a:cubicBezTo>
                  <a:close/>
                </a:path>
              </a:pathLst>
            </a:custGeom>
            <a:solidFill>
              <a:srgbClr val="000000">
                <a:alpha val="0"/>
              </a:srgbClr>
            </a:solidFill>
            <a:ln w="19050" cap="rnd">
              <a:solidFill>
                <a:srgbClr val="000000"/>
              </a:solidFill>
              <a:prstDash val="solid"/>
              <a:round/>
            </a:ln>
          </p:spPr>
        </p:sp>
        <p:sp>
          <p:nvSpPr>
            <p:cNvPr id="4" name="TextBox 4"/>
            <p:cNvSpPr txBox="1"/>
            <p:nvPr/>
          </p:nvSpPr>
          <p:spPr>
            <a:xfrm>
              <a:off x="0" y="-57150"/>
              <a:ext cx="2338726" cy="1637758"/>
            </a:xfrm>
            <a:prstGeom prst="rect">
              <a:avLst/>
            </a:prstGeom>
          </p:spPr>
          <p:txBody>
            <a:bodyPr lIns="50800" tIns="50800" rIns="50800" bIns="50800" rtlCol="0" anchor="ctr"/>
            <a:lstStyle/>
            <a:p>
              <a:pPr algn="ctr">
                <a:lnSpc>
                  <a:spcPts val="3150"/>
                </a:lnSpc>
              </a:pPr>
              <a:endParaRPr/>
            </a:p>
          </p:txBody>
        </p:sp>
      </p:grpSp>
      <p:sp>
        <p:nvSpPr>
          <p:cNvPr id="5" name="AutoShape 5"/>
          <p:cNvSpPr/>
          <p:nvPr/>
        </p:nvSpPr>
        <p:spPr>
          <a:xfrm flipV="1">
            <a:off x="7507288" y="-5060398"/>
            <a:ext cx="0" cy="20407796"/>
          </a:xfrm>
          <a:prstGeom prst="line">
            <a:avLst/>
          </a:prstGeom>
          <a:ln w="47625" cap="flat">
            <a:solidFill>
              <a:srgbClr val="7996AB"/>
            </a:solidFill>
            <a:prstDash val="solid"/>
            <a:headEnd type="none" w="sm" len="sm"/>
            <a:tailEnd type="none" w="sm" len="sm"/>
          </a:ln>
        </p:spPr>
      </p:sp>
      <p:sp>
        <p:nvSpPr>
          <p:cNvPr id="6" name="AutoShape 6"/>
          <p:cNvSpPr/>
          <p:nvPr/>
        </p:nvSpPr>
        <p:spPr>
          <a:xfrm flipH="1">
            <a:off x="-1737905" y="1585967"/>
            <a:ext cx="20407796" cy="0"/>
          </a:xfrm>
          <a:prstGeom prst="line">
            <a:avLst/>
          </a:prstGeom>
          <a:ln w="47625" cap="flat">
            <a:solidFill>
              <a:srgbClr val="7996AB"/>
            </a:solidFill>
            <a:prstDash val="solid"/>
            <a:headEnd type="none" w="sm" len="sm"/>
            <a:tailEnd type="none" w="sm" len="sm"/>
          </a:ln>
        </p:spPr>
      </p:sp>
      <p:sp>
        <p:nvSpPr>
          <p:cNvPr id="7" name="Freeform 7"/>
          <p:cNvSpPr/>
          <p:nvPr/>
        </p:nvSpPr>
        <p:spPr>
          <a:xfrm>
            <a:off x="218707" y="0"/>
            <a:ext cx="17850586" cy="9258300"/>
          </a:xfrm>
          <a:custGeom>
            <a:avLst/>
            <a:gdLst/>
            <a:ahLst/>
            <a:cxnLst/>
            <a:rect l="l" t="t" r="r" b="b"/>
            <a:pathLst>
              <a:path w="17850586" h="9258300">
                <a:moveTo>
                  <a:pt x="0" y="0"/>
                </a:moveTo>
                <a:lnTo>
                  <a:pt x="17850586" y="0"/>
                </a:lnTo>
                <a:lnTo>
                  <a:pt x="17850586" y="9258300"/>
                </a:lnTo>
                <a:lnTo>
                  <a:pt x="0" y="9258300"/>
                </a:lnTo>
                <a:lnTo>
                  <a:pt x="0" y="0"/>
                </a:lnTo>
                <a:close/>
              </a:path>
            </a:pathLst>
          </a:custGeom>
          <a:blipFill>
            <a:blip r:embed="rId2"/>
            <a:stretch>
              <a:fillRect t="-9275" b="-20386"/>
            </a:stretch>
          </a:blipFill>
        </p:spPr>
      </p:sp>
      <p:sp>
        <p:nvSpPr>
          <p:cNvPr id="8" name="TextBox 8"/>
          <p:cNvSpPr txBox="1"/>
          <p:nvPr/>
        </p:nvSpPr>
        <p:spPr>
          <a:xfrm>
            <a:off x="1384300" y="4271996"/>
            <a:ext cx="5270895" cy="981075"/>
          </a:xfrm>
          <a:prstGeom prst="rect">
            <a:avLst/>
          </a:prstGeom>
        </p:spPr>
        <p:txBody>
          <a:bodyPr lIns="0" tIns="0" rIns="0" bIns="0" rtlCol="0" anchor="t">
            <a:spAutoFit/>
          </a:bodyPr>
          <a:lstStyle/>
          <a:p>
            <a:pPr marL="0" lvl="0" indent="0" algn="l">
              <a:lnSpc>
                <a:spcPts val="7275"/>
              </a:lnSpc>
              <a:spcBef>
                <a:spcPct val="0"/>
              </a:spcBef>
            </a:pPr>
            <a:r>
              <a:rPr lang="en-US" sz="7500" u="none" spc="-150">
                <a:solidFill>
                  <a:srgbClr val="CAE8FF"/>
                </a:solidFill>
                <a:latin typeface="Open Sans Bold"/>
              </a:rPr>
              <a:t>obectives</a:t>
            </a:r>
          </a:p>
        </p:txBody>
      </p:sp>
      <p:sp>
        <p:nvSpPr>
          <p:cNvPr id="9" name="TextBox 9"/>
          <p:cNvSpPr txBox="1"/>
          <p:nvPr/>
        </p:nvSpPr>
        <p:spPr>
          <a:xfrm>
            <a:off x="7470167" y="2433671"/>
            <a:ext cx="7835900" cy="5648325"/>
          </a:xfrm>
          <a:prstGeom prst="rect">
            <a:avLst/>
          </a:prstGeom>
        </p:spPr>
        <p:txBody>
          <a:bodyPr lIns="0" tIns="0" rIns="0" bIns="0" rtlCol="0" anchor="t">
            <a:spAutoFit/>
          </a:bodyPr>
          <a:lstStyle/>
          <a:p>
            <a:pPr marL="0" lvl="0" indent="0" algn="l">
              <a:lnSpc>
                <a:spcPts val="4976"/>
              </a:lnSpc>
            </a:pPr>
            <a:r>
              <a:rPr lang="en-US" sz="4147" u="none">
                <a:solidFill>
                  <a:srgbClr val="CAE8FF"/>
                </a:solidFill>
                <a:latin typeface="Open Sans Bold"/>
              </a:rPr>
              <a:t>The SyriaTel Customer Churn project aims to predict customer churn for the telecommunications company, SyriaTel, by analyzing a dataset containing information on customer behavior, plan details, and churn status.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 name="AutoShape 2"/>
          <p:cNvSpPr/>
          <p:nvPr/>
        </p:nvSpPr>
        <p:spPr>
          <a:xfrm rot="-2230017">
            <a:off x="10684067" y="5418866"/>
            <a:ext cx="16230600" cy="8229600"/>
          </a:xfrm>
          <a:prstGeom prst="rect">
            <a:avLst/>
          </a:prstGeom>
          <a:solidFill>
            <a:srgbClr val="004A98"/>
          </a:solidFill>
        </p:spPr>
      </p:sp>
      <p:sp>
        <p:nvSpPr>
          <p:cNvPr id="3" name="TextBox 3"/>
          <p:cNvSpPr txBox="1"/>
          <p:nvPr/>
        </p:nvSpPr>
        <p:spPr>
          <a:xfrm>
            <a:off x="615712" y="3228975"/>
            <a:ext cx="16230600" cy="4467225"/>
          </a:xfrm>
          <a:prstGeom prst="rect">
            <a:avLst/>
          </a:prstGeom>
        </p:spPr>
        <p:txBody>
          <a:bodyPr lIns="0" tIns="0" rIns="0" bIns="0" rtlCol="0" anchor="t">
            <a:spAutoFit/>
          </a:bodyPr>
          <a:lstStyle/>
          <a:p>
            <a:pPr algn="ctr">
              <a:lnSpc>
                <a:spcPts val="5040"/>
              </a:lnSpc>
              <a:spcBef>
                <a:spcPct val="0"/>
              </a:spcBef>
            </a:pPr>
            <a:endParaRPr/>
          </a:p>
          <a:p>
            <a:pPr algn="ctr">
              <a:lnSpc>
                <a:spcPts val="5040"/>
              </a:lnSpc>
              <a:spcBef>
                <a:spcPct val="0"/>
              </a:spcBef>
            </a:pPr>
            <a:r>
              <a:rPr lang="en-US" sz="4200">
                <a:solidFill>
                  <a:srgbClr val="CAE8FF"/>
                </a:solidFill>
                <a:latin typeface="Open Sans Bold"/>
              </a:rPr>
              <a:t>Based on the provided dataset of 3333 customers who have held accounts with SyriaTel for less than 243 days,The project aims to provide SyriaTel with data-driven insights to reduce customer churn rates, enhance customer satisfaction, and optimize retention strategies in the competitive telecom industry landscape.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344541">
            <a:off x="13461369" y="-8800892"/>
            <a:ext cx="8854294" cy="12711127"/>
          </a:xfrm>
          <a:prstGeom prst="rect">
            <a:avLst/>
          </a:prstGeom>
          <a:solidFill>
            <a:srgbClr val="0453F1"/>
          </a:solidFill>
        </p:spPr>
      </p:sp>
      <p:sp>
        <p:nvSpPr>
          <p:cNvPr id="3" name="AutoShape 3"/>
          <p:cNvSpPr/>
          <p:nvPr/>
        </p:nvSpPr>
        <p:spPr>
          <a:xfrm rot="-3387270">
            <a:off x="12755783" y="3366163"/>
            <a:ext cx="13807161" cy="6890911"/>
          </a:xfrm>
          <a:prstGeom prst="rect">
            <a:avLst/>
          </a:prstGeom>
          <a:solidFill>
            <a:srgbClr val="E1EBFF"/>
          </a:solidFill>
        </p:spPr>
      </p:sp>
      <p:sp>
        <p:nvSpPr>
          <p:cNvPr id="4" name="Freeform 4"/>
          <p:cNvSpPr/>
          <p:nvPr/>
        </p:nvSpPr>
        <p:spPr>
          <a:xfrm>
            <a:off x="9144000" y="59781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grpSp>
        <p:nvGrpSpPr>
          <p:cNvPr id="5" name="Group 5"/>
          <p:cNvGrpSpPr/>
          <p:nvPr/>
        </p:nvGrpSpPr>
        <p:grpSpPr>
          <a:xfrm>
            <a:off x="1602572" y="1028700"/>
            <a:ext cx="8439606" cy="7798718"/>
            <a:chOff x="0" y="0"/>
            <a:chExt cx="11252808" cy="10398291"/>
          </a:xfrm>
        </p:grpSpPr>
        <p:sp>
          <p:nvSpPr>
            <p:cNvPr id="6" name="TextBox 6"/>
            <p:cNvSpPr txBox="1"/>
            <p:nvPr/>
          </p:nvSpPr>
          <p:spPr>
            <a:xfrm>
              <a:off x="0" y="2539531"/>
              <a:ext cx="11252808" cy="7858760"/>
            </a:xfrm>
            <a:prstGeom prst="rect">
              <a:avLst/>
            </a:prstGeom>
          </p:spPr>
          <p:txBody>
            <a:bodyPr lIns="0" tIns="0" rIns="0" bIns="0" rtlCol="0" anchor="t">
              <a:spAutoFit/>
            </a:bodyPr>
            <a:lstStyle/>
            <a:p>
              <a:pPr marL="906780" lvl="1" indent="-453390">
                <a:lnSpc>
                  <a:spcPts val="5880"/>
                </a:lnSpc>
                <a:buFont typeface="Arial"/>
                <a:buChar char="•"/>
              </a:pPr>
              <a:r>
                <a:rPr lang="en-US" sz="4200">
                  <a:solidFill>
                    <a:srgbClr val="004A98"/>
                  </a:solidFill>
                  <a:latin typeface="IBM Plex Sans"/>
                </a:rPr>
                <a:t>Inferential Statistics</a:t>
              </a:r>
            </a:p>
            <a:p>
              <a:pPr marL="906780" lvl="1" indent="-453390">
                <a:lnSpc>
                  <a:spcPts val="5880"/>
                </a:lnSpc>
                <a:buFont typeface="Arial"/>
                <a:buChar char="•"/>
              </a:pPr>
              <a:r>
                <a:rPr lang="en-US" sz="4200">
                  <a:solidFill>
                    <a:srgbClr val="004A98"/>
                  </a:solidFill>
                  <a:latin typeface="IBM Plex Sans"/>
                </a:rPr>
                <a:t>Predictive Modeling</a:t>
              </a:r>
            </a:p>
            <a:p>
              <a:pPr marL="906780" lvl="1" indent="-453390">
                <a:lnSpc>
                  <a:spcPts val="5880"/>
                </a:lnSpc>
                <a:buFont typeface="Arial"/>
                <a:buChar char="•"/>
              </a:pPr>
              <a:r>
                <a:rPr lang="en-US" sz="4200">
                  <a:solidFill>
                    <a:srgbClr val="004A98"/>
                  </a:solidFill>
                  <a:latin typeface="IBM Plex Sans"/>
                </a:rPr>
                <a:t>Model Evaluation</a:t>
              </a:r>
            </a:p>
            <a:p>
              <a:pPr marL="906780" lvl="1" indent="-453390">
                <a:lnSpc>
                  <a:spcPts val="5880"/>
                </a:lnSpc>
                <a:buFont typeface="Arial"/>
                <a:buChar char="•"/>
              </a:pPr>
              <a:r>
                <a:rPr lang="en-US" sz="4200">
                  <a:solidFill>
                    <a:srgbClr val="004A98"/>
                  </a:solidFill>
                  <a:latin typeface="IBM Plex Sans"/>
                </a:rPr>
                <a:t>Insights &amp; Recommendations</a:t>
              </a:r>
            </a:p>
            <a:p>
              <a:pPr marL="906780" lvl="1" indent="-453390">
                <a:lnSpc>
                  <a:spcPts val="5880"/>
                </a:lnSpc>
                <a:buFont typeface="Arial"/>
                <a:buChar char="•"/>
              </a:pPr>
              <a:r>
                <a:rPr lang="en-US" sz="4200">
                  <a:solidFill>
                    <a:srgbClr val="004A98"/>
                  </a:solidFill>
                  <a:latin typeface="IBM Plex Sans"/>
                </a:rPr>
                <a:t>Best Model &amp; Results</a:t>
              </a:r>
            </a:p>
            <a:p>
              <a:pPr marL="906780" lvl="1" indent="-453390">
                <a:lnSpc>
                  <a:spcPts val="5880"/>
                </a:lnSpc>
                <a:buFont typeface="Arial"/>
                <a:buChar char="•"/>
              </a:pPr>
              <a:r>
                <a:rPr lang="en-US" sz="4200">
                  <a:solidFill>
                    <a:srgbClr val="004A98"/>
                  </a:solidFill>
                  <a:latin typeface="IBM Plex Sans"/>
                </a:rPr>
                <a:t>Future Investigations &amp; Recommendations</a:t>
              </a:r>
            </a:p>
            <a:p>
              <a:pPr marL="0" lvl="0" indent="0" algn="l">
                <a:lnSpc>
                  <a:spcPts val="5880"/>
                </a:lnSpc>
                <a:spcBef>
                  <a:spcPct val="0"/>
                </a:spcBef>
              </a:pPr>
              <a:endParaRPr lang="en-US" sz="4200">
                <a:solidFill>
                  <a:srgbClr val="004A98"/>
                </a:solidFill>
                <a:latin typeface="IBM Plex Sans"/>
              </a:endParaRPr>
            </a:p>
          </p:txBody>
        </p:sp>
        <p:sp>
          <p:nvSpPr>
            <p:cNvPr id="7" name="TextBox 7"/>
            <p:cNvSpPr txBox="1"/>
            <p:nvPr/>
          </p:nvSpPr>
          <p:spPr>
            <a:xfrm>
              <a:off x="0" y="0"/>
              <a:ext cx="11252808" cy="1943100"/>
            </a:xfrm>
            <a:prstGeom prst="rect">
              <a:avLst/>
            </a:prstGeom>
          </p:spPr>
          <p:txBody>
            <a:bodyPr lIns="0" tIns="0" rIns="0" bIns="0" rtlCol="0" anchor="t">
              <a:spAutoFit/>
            </a:bodyPr>
            <a:lstStyle/>
            <a:p>
              <a:pPr marL="0" lvl="0" indent="0">
                <a:lnSpc>
                  <a:spcPts val="11519"/>
                </a:lnSpc>
                <a:spcBef>
                  <a:spcPct val="0"/>
                </a:spcBef>
              </a:pPr>
              <a:r>
                <a:rPr lang="en-US" sz="9600">
                  <a:solidFill>
                    <a:srgbClr val="0453F1"/>
                  </a:solidFill>
                  <a:latin typeface="IBM Plex Sans"/>
                </a:rPr>
                <a:t>Data overview</a:t>
              </a:r>
            </a:p>
          </p:txBody>
        </p:sp>
      </p:grpSp>
      <p:sp>
        <p:nvSpPr>
          <p:cNvPr id="8" name="TextBox 8"/>
          <p:cNvSpPr txBox="1"/>
          <p:nvPr/>
        </p:nvSpPr>
        <p:spPr>
          <a:xfrm>
            <a:off x="1028700" y="8892540"/>
            <a:ext cx="4793675" cy="365760"/>
          </a:xfrm>
          <a:prstGeom prst="rect">
            <a:avLst/>
          </a:prstGeom>
        </p:spPr>
        <p:txBody>
          <a:bodyPr lIns="0" tIns="0" rIns="0" bIns="0" rtlCol="0" anchor="t">
            <a:spAutoFit/>
          </a:bodyPr>
          <a:lstStyle/>
          <a:p>
            <a:pPr marL="0" lvl="0" indent="0" algn="l">
              <a:lnSpc>
                <a:spcPts val="2940"/>
              </a:lnSpc>
              <a:spcBef>
                <a:spcPct val="0"/>
              </a:spcBef>
            </a:pPr>
            <a:r>
              <a:rPr lang="en-US" sz="2100" u="sng">
                <a:solidFill>
                  <a:srgbClr val="004A98"/>
                </a:solidFill>
                <a:latin typeface="IBM Plex Sans"/>
              </a:rPr>
              <a:t>Go Back to Agenda Page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223312">
            <a:off x="-2189174" y="-3225896"/>
            <a:ext cx="9132011" cy="16841771"/>
            <a:chOff x="0" y="0"/>
            <a:chExt cx="3089100" cy="5697093"/>
          </a:xfrm>
        </p:grpSpPr>
        <p:sp>
          <p:nvSpPr>
            <p:cNvPr id="3" name="Freeform 3"/>
            <p:cNvSpPr/>
            <p:nvPr/>
          </p:nvSpPr>
          <p:spPr>
            <a:xfrm>
              <a:off x="0" y="0"/>
              <a:ext cx="3089100" cy="5697093"/>
            </a:xfrm>
            <a:custGeom>
              <a:avLst/>
              <a:gdLst/>
              <a:ahLst/>
              <a:cxnLst/>
              <a:rect l="l" t="t" r="r" b="b"/>
              <a:pathLst>
                <a:path w="3089100" h="5697093">
                  <a:moveTo>
                    <a:pt x="0" y="0"/>
                  </a:moveTo>
                  <a:lnTo>
                    <a:pt x="3089100" y="0"/>
                  </a:lnTo>
                  <a:lnTo>
                    <a:pt x="3089100" y="5697093"/>
                  </a:lnTo>
                  <a:lnTo>
                    <a:pt x="0" y="5697093"/>
                  </a:lnTo>
                  <a:close/>
                </a:path>
              </a:pathLst>
            </a:custGeom>
            <a:solidFill>
              <a:srgbClr val="E1EBFF"/>
            </a:solidFill>
          </p:spPr>
        </p:sp>
      </p:grpSp>
      <p:sp>
        <p:nvSpPr>
          <p:cNvPr id="4" name="Freeform 4"/>
          <p:cNvSpPr/>
          <p:nvPr/>
        </p:nvSpPr>
        <p:spPr>
          <a:xfrm>
            <a:off x="10055383" y="1859076"/>
            <a:ext cx="1226902" cy="1730247"/>
          </a:xfrm>
          <a:custGeom>
            <a:avLst/>
            <a:gdLst/>
            <a:ahLst/>
            <a:cxnLst/>
            <a:rect l="l" t="t" r="r" b="b"/>
            <a:pathLst>
              <a:path w="1226902" h="1730247">
                <a:moveTo>
                  <a:pt x="0" y="0"/>
                </a:moveTo>
                <a:lnTo>
                  <a:pt x="1226903" y="0"/>
                </a:lnTo>
                <a:lnTo>
                  <a:pt x="1226903" y="1730246"/>
                </a:lnTo>
                <a:lnTo>
                  <a:pt x="0" y="17302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5381802" y="1859076"/>
            <a:ext cx="1387343" cy="1730247"/>
          </a:xfrm>
          <a:custGeom>
            <a:avLst/>
            <a:gdLst/>
            <a:ahLst/>
            <a:cxnLst/>
            <a:rect l="l" t="t" r="r" b="b"/>
            <a:pathLst>
              <a:path w="1387343" h="1730247">
                <a:moveTo>
                  <a:pt x="0" y="0"/>
                </a:moveTo>
                <a:lnTo>
                  <a:pt x="1387344" y="0"/>
                </a:lnTo>
                <a:lnTo>
                  <a:pt x="1387344" y="1730246"/>
                </a:lnTo>
                <a:lnTo>
                  <a:pt x="0" y="17302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2919966" y="4329866"/>
            <a:ext cx="1079045" cy="1730247"/>
          </a:xfrm>
          <a:custGeom>
            <a:avLst/>
            <a:gdLst/>
            <a:ahLst/>
            <a:cxnLst/>
            <a:rect l="l" t="t" r="r" b="b"/>
            <a:pathLst>
              <a:path w="1079045" h="1730247">
                <a:moveTo>
                  <a:pt x="0" y="0"/>
                </a:moveTo>
                <a:lnTo>
                  <a:pt x="1079045" y="0"/>
                </a:lnTo>
                <a:lnTo>
                  <a:pt x="1079045" y="1730247"/>
                </a:lnTo>
                <a:lnTo>
                  <a:pt x="0" y="173024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0184366" y="4329866"/>
            <a:ext cx="968938" cy="1730247"/>
          </a:xfrm>
          <a:custGeom>
            <a:avLst/>
            <a:gdLst/>
            <a:ahLst/>
            <a:cxnLst/>
            <a:rect l="l" t="t" r="r" b="b"/>
            <a:pathLst>
              <a:path w="968938" h="1730247">
                <a:moveTo>
                  <a:pt x="0" y="0"/>
                </a:moveTo>
                <a:lnTo>
                  <a:pt x="968938" y="0"/>
                </a:lnTo>
                <a:lnTo>
                  <a:pt x="968938" y="1730247"/>
                </a:lnTo>
                <a:lnTo>
                  <a:pt x="0" y="173024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12954571" y="1859076"/>
            <a:ext cx="1009835" cy="1730247"/>
          </a:xfrm>
          <a:custGeom>
            <a:avLst/>
            <a:gdLst/>
            <a:ahLst/>
            <a:cxnLst/>
            <a:rect l="l" t="t" r="r" b="b"/>
            <a:pathLst>
              <a:path w="1009835" h="1730247">
                <a:moveTo>
                  <a:pt x="0" y="0"/>
                </a:moveTo>
                <a:lnTo>
                  <a:pt x="1009835" y="0"/>
                </a:lnTo>
                <a:lnTo>
                  <a:pt x="1009835" y="1730246"/>
                </a:lnTo>
                <a:lnTo>
                  <a:pt x="0" y="173024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Freeform 9"/>
          <p:cNvSpPr/>
          <p:nvPr/>
        </p:nvSpPr>
        <p:spPr>
          <a:xfrm>
            <a:off x="15257539" y="4329866"/>
            <a:ext cx="1635870" cy="1730247"/>
          </a:xfrm>
          <a:custGeom>
            <a:avLst/>
            <a:gdLst/>
            <a:ahLst/>
            <a:cxnLst/>
            <a:rect l="l" t="t" r="r" b="b"/>
            <a:pathLst>
              <a:path w="1635870" h="1730247">
                <a:moveTo>
                  <a:pt x="0" y="0"/>
                </a:moveTo>
                <a:lnTo>
                  <a:pt x="1635870" y="0"/>
                </a:lnTo>
                <a:lnTo>
                  <a:pt x="1635870" y="1730247"/>
                </a:lnTo>
                <a:lnTo>
                  <a:pt x="0" y="1730247"/>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0" name="Freeform 10"/>
          <p:cNvSpPr/>
          <p:nvPr/>
        </p:nvSpPr>
        <p:spPr>
          <a:xfrm>
            <a:off x="9807136" y="6839266"/>
            <a:ext cx="1723396" cy="1588658"/>
          </a:xfrm>
          <a:custGeom>
            <a:avLst/>
            <a:gdLst/>
            <a:ahLst/>
            <a:cxnLst/>
            <a:rect l="l" t="t" r="r" b="b"/>
            <a:pathLst>
              <a:path w="1723396" h="1588658">
                <a:moveTo>
                  <a:pt x="0" y="0"/>
                </a:moveTo>
                <a:lnTo>
                  <a:pt x="1723397" y="0"/>
                </a:lnTo>
                <a:lnTo>
                  <a:pt x="1723397" y="1588658"/>
                </a:lnTo>
                <a:lnTo>
                  <a:pt x="0" y="1588658"/>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1" name="Freeform 11"/>
          <p:cNvSpPr/>
          <p:nvPr/>
        </p:nvSpPr>
        <p:spPr>
          <a:xfrm>
            <a:off x="12715708" y="6839266"/>
            <a:ext cx="1487562" cy="1588658"/>
          </a:xfrm>
          <a:custGeom>
            <a:avLst/>
            <a:gdLst/>
            <a:ahLst/>
            <a:cxnLst/>
            <a:rect l="l" t="t" r="r" b="b"/>
            <a:pathLst>
              <a:path w="1487562" h="1588658">
                <a:moveTo>
                  <a:pt x="0" y="0"/>
                </a:moveTo>
                <a:lnTo>
                  <a:pt x="1487562" y="0"/>
                </a:lnTo>
                <a:lnTo>
                  <a:pt x="1487562" y="1588658"/>
                </a:lnTo>
                <a:lnTo>
                  <a:pt x="0" y="1588658"/>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2" name="Freeform 12"/>
          <p:cNvSpPr/>
          <p:nvPr/>
        </p:nvSpPr>
        <p:spPr>
          <a:xfrm>
            <a:off x="15414015" y="6839266"/>
            <a:ext cx="1322919" cy="1588658"/>
          </a:xfrm>
          <a:custGeom>
            <a:avLst/>
            <a:gdLst/>
            <a:ahLst/>
            <a:cxnLst/>
            <a:rect l="l" t="t" r="r" b="b"/>
            <a:pathLst>
              <a:path w="1322919" h="1588658">
                <a:moveTo>
                  <a:pt x="0" y="0"/>
                </a:moveTo>
                <a:lnTo>
                  <a:pt x="1322918" y="0"/>
                </a:lnTo>
                <a:lnTo>
                  <a:pt x="1322918" y="1588658"/>
                </a:lnTo>
                <a:lnTo>
                  <a:pt x="0" y="1588658"/>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3" name="TextBox 13"/>
          <p:cNvSpPr txBox="1"/>
          <p:nvPr/>
        </p:nvSpPr>
        <p:spPr>
          <a:xfrm>
            <a:off x="465535" y="525485"/>
            <a:ext cx="9124957" cy="1646215"/>
          </a:xfrm>
          <a:prstGeom prst="rect">
            <a:avLst/>
          </a:prstGeom>
        </p:spPr>
        <p:txBody>
          <a:bodyPr lIns="0" tIns="0" rIns="0" bIns="0" rtlCol="0" anchor="t">
            <a:spAutoFit/>
          </a:bodyPr>
          <a:lstStyle/>
          <a:p>
            <a:pPr>
              <a:lnSpc>
                <a:spcPts val="12962"/>
              </a:lnSpc>
            </a:pPr>
            <a:r>
              <a:rPr lang="en-US" sz="10801">
                <a:solidFill>
                  <a:srgbClr val="0453F1"/>
                </a:solidFill>
                <a:latin typeface="IBM Plex Sans"/>
              </a:rPr>
              <a:t>Methodology</a:t>
            </a:r>
          </a:p>
        </p:txBody>
      </p:sp>
      <p:sp>
        <p:nvSpPr>
          <p:cNvPr id="14" name="TextBox 14"/>
          <p:cNvSpPr txBox="1"/>
          <p:nvPr/>
        </p:nvSpPr>
        <p:spPr>
          <a:xfrm>
            <a:off x="465535" y="2133600"/>
            <a:ext cx="16793765" cy="7584782"/>
          </a:xfrm>
          <a:prstGeom prst="rect">
            <a:avLst/>
          </a:prstGeom>
        </p:spPr>
        <p:txBody>
          <a:bodyPr lIns="0" tIns="0" rIns="0" bIns="0" rtlCol="0" anchor="t">
            <a:spAutoFit/>
          </a:bodyPr>
          <a:lstStyle/>
          <a:p>
            <a:pPr>
              <a:lnSpc>
                <a:spcPts val="4304"/>
              </a:lnSpc>
            </a:pPr>
            <a:r>
              <a:rPr lang="en-US" sz="3311">
                <a:solidFill>
                  <a:srgbClr val="004A98"/>
                </a:solidFill>
                <a:latin typeface="IBM Plex Sans"/>
              </a:rPr>
              <a:t>Classification Models Used:</a:t>
            </a:r>
          </a:p>
          <a:p>
            <a:pPr marL="714853" lvl="1" indent="-357426">
              <a:lnSpc>
                <a:spcPts val="4304"/>
              </a:lnSpc>
              <a:buFont typeface="Arial"/>
              <a:buChar char="•"/>
            </a:pPr>
            <a:r>
              <a:rPr lang="en-US" sz="3311">
                <a:solidFill>
                  <a:srgbClr val="004A98"/>
                </a:solidFill>
                <a:latin typeface="IBM Plex Sans"/>
              </a:rPr>
              <a:t>Decision Tree</a:t>
            </a:r>
          </a:p>
          <a:p>
            <a:pPr marL="714853" lvl="1" indent="-357426">
              <a:lnSpc>
                <a:spcPts val="4304"/>
              </a:lnSpc>
              <a:buFont typeface="Arial"/>
              <a:buChar char="•"/>
            </a:pPr>
            <a:r>
              <a:rPr lang="en-US" sz="3311">
                <a:solidFill>
                  <a:srgbClr val="004A98"/>
                </a:solidFill>
                <a:latin typeface="IBM Plex Sans"/>
              </a:rPr>
              <a:t>Logistic Regression</a:t>
            </a:r>
          </a:p>
          <a:p>
            <a:pPr marL="714853" lvl="1" indent="-357426">
              <a:lnSpc>
                <a:spcPts val="4304"/>
              </a:lnSpc>
              <a:buFont typeface="Arial"/>
              <a:buChar char="•"/>
            </a:pPr>
            <a:r>
              <a:rPr lang="en-US" sz="3311">
                <a:solidFill>
                  <a:srgbClr val="004A98"/>
                </a:solidFill>
                <a:latin typeface="IBM Plex Sans"/>
              </a:rPr>
              <a:t>KNN (K-Nearest Neighbors)</a:t>
            </a:r>
          </a:p>
          <a:p>
            <a:pPr marL="714853" lvl="1" indent="-357426">
              <a:lnSpc>
                <a:spcPts val="4304"/>
              </a:lnSpc>
              <a:buFont typeface="Arial"/>
              <a:buChar char="•"/>
            </a:pPr>
            <a:r>
              <a:rPr lang="en-US" sz="3311">
                <a:solidFill>
                  <a:srgbClr val="004A98"/>
                </a:solidFill>
                <a:latin typeface="IBM Plex Sans"/>
              </a:rPr>
              <a:t>Random Forest</a:t>
            </a:r>
          </a:p>
          <a:p>
            <a:pPr marL="714853" lvl="1" indent="-357426">
              <a:lnSpc>
                <a:spcPts val="4304"/>
              </a:lnSpc>
              <a:buFont typeface="Arial"/>
              <a:buChar char="•"/>
            </a:pPr>
            <a:r>
              <a:rPr lang="en-US" sz="3311">
                <a:solidFill>
                  <a:srgbClr val="004A98"/>
                </a:solidFill>
                <a:latin typeface="IBM Plex Sans"/>
              </a:rPr>
              <a:t>Gradient Boost</a:t>
            </a:r>
          </a:p>
          <a:p>
            <a:pPr>
              <a:lnSpc>
                <a:spcPts val="4304"/>
              </a:lnSpc>
            </a:pPr>
            <a:r>
              <a:rPr lang="en-US" sz="3311">
                <a:solidFill>
                  <a:srgbClr val="004A98"/>
                </a:solidFill>
                <a:latin typeface="IBM Plex Sans"/>
              </a:rPr>
              <a:t>Evaluation Metrics:</a:t>
            </a:r>
          </a:p>
          <a:p>
            <a:pPr marL="714853" lvl="1" indent="-357426">
              <a:lnSpc>
                <a:spcPts val="4304"/>
              </a:lnSpc>
              <a:buFont typeface="Arial"/>
              <a:buChar char="•"/>
            </a:pPr>
            <a:r>
              <a:rPr lang="en-US" sz="3311">
                <a:solidFill>
                  <a:srgbClr val="004A98"/>
                </a:solidFill>
                <a:latin typeface="IBM Plex Sans"/>
              </a:rPr>
              <a:t>Recall Score: Used as a key metric to evaluate model performance.</a:t>
            </a:r>
          </a:p>
          <a:p>
            <a:pPr>
              <a:lnSpc>
                <a:spcPts val="4304"/>
              </a:lnSpc>
            </a:pPr>
            <a:r>
              <a:rPr lang="en-US" sz="3311">
                <a:solidFill>
                  <a:srgbClr val="004A98"/>
                </a:solidFill>
                <a:latin typeface="IBM Plex Sans"/>
              </a:rPr>
              <a:t>Model Performance Assessment:</a:t>
            </a:r>
          </a:p>
          <a:p>
            <a:pPr marL="714853" lvl="1" indent="-357426">
              <a:lnSpc>
                <a:spcPts val="4304"/>
              </a:lnSpc>
              <a:buFont typeface="Arial"/>
              <a:buChar char="•"/>
            </a:pPr>
            <a:r>
              <a:rPr lang="en-US" sz="3311">
                <a:solidFill>
                  <a:srgbClr val="004A98"/>
                </a:solidFill>
                <a:latin typeface="IBM Plex Sans"/>
              </a:rPr>
              <a:t>Models were evaluated based on the recall score metric and confusion matrices to assess their effectiveness in predicting customer churn.</a:t>
            </a:r>
          </a:p>
          <a:p>
            <a:pPr>
              <a:lnSpc>
                <a:spcPts val="4304"/>
              </a:lnSpc>
            </a:pPr>
            <a:r>
              <a:rPr lang="en-US" sz="3311">
                <a:solidFill>
                  <a:srgbClr val="004A98"/>
                </a:solidFill>
                <a:latin typeface="IBM Plex Sans"/>
              </a:rPr>
              <a:t>This methodology involved testing various classification models and assessing their performance using the recall score metric, providing valuable insights into the predictive capabilities of each model in forecasting customer churn for SyriaTel.</a:t>
            </a:r>
          </a:p>
        </p:txBody>
      </p:sp>
      <p:sp>
        <p:nvSpPr>
          <p:cNvPr id="15" name="AutoShape 15"/>
          <p:cNvSpPr/>
          <p:nvPr/>
        </p:nvSpPr>
        <p:spPr>
          <a:xfrm rot="-3710222">
            <a:off x="-326000" y="6056192"/>
            <a:ext cx="5405663" cy="16125027"/>
          </a:xfrm>
          <a:prstGeom prst="rect">
            <a:avLst/>
          </a:prstGeom>
          <a:solidFill>
            <a:srgbClr val="0453F1"/>
          </a:solid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706140" y="0"/>
            <a:ext cx="27106320" cy="10287000"/>
            <a:chOff x="0" y="0"/>
            <a:chExt cx="5399224" cy="2049036"/>
          </a:xfrm>
        </p:grpSpPr>
        <p:sp>
          <p:nvSpPr>
            <p:cNvPr id="3" name="Freeform 3"/>
            <p:cNvSpPr/>
            <p:nvPr/>
          </p:nvSpPr>
          <p:spPr>
            <a:xfrm>
              <a:off x="0" y="0"/>
              <a:ext cx="5399224" cy="2049036"/>
            </a:xfrm>
            <a:custGeom>
              <a:avLst/>
              <a:gdLst/>
              <a:ahLst/>
              <a:cxnLst/>
              <a:rect l="l" t="t" r="r" b="b"/>
              <a:pathLst>
                <a:path w="5399224" h="2049036">
                  <a:moveTo>
                    <a:pt x="1138182" y="2049036"/>
                  </a:moveTo>
                  <a:lnTo>
                    <a:pt x="0" y="2049036"/>
                  </a:lnTo>
                  <a:lnTo>
                    <a:pt x="2049036" y="0"/>
                  </a:lnTo>
                  <a:lnTo>
                    <a:pt x="3187218" y="0"/>
                  </a:lnTo>
                  <a:lnTo>
                    <a:pt x="1138182" y="2049036"/>
                  </a:lnTo>
                  <a:close/>
                  <a:moveTo>
                    <a:pt x="5399224" y="0"/>
                  </a:moveTo>
                  <a:lnTo>
                    <a:pt x="4261042" y="0"/>
                  </a:lnTo>
                  <a:lnTo>
                    <a:pt x="2212007" y="2049036"/>
                  </a:lnTo>
                  <a:lnTo>
                    <a:pt x="3350189" y="2049036"/>
                  </a:lnTo>
                  <a:lnTo>
                    <a:pt x="5399224" y="0"/>
                  </a:lnTo>
                  <a:close/>
                </a:path>
              </a:pathLst>
            </a:custGeom>
            <a:solidFill>
              <a:srgbClr val="FFFFFF"/>
            </a:solidFill>
          </p:spPr>
        </p:sp>
        <p:sp>
          <p:nvSpPr>
            <p:cNvPr id="4" name="Freeform 4"/>
            <p:cNvSpPr/>
            <p:nvPr/>
          </p:nvSpPr>
          <p:spPr>
            <a:xfrm>
              <a:off x="0" y="0"/>
              <a:ext cx="5399224" cy="2049036"/>
            </a:xfrm>
            <a:custGeom>
              <a:avLst/>
              <a:gdLst/>
              <a:ahLst/>
              <a:cxnLst/>
              <a:rect l="l" t="t" r="r" b="b"/>
              <a:pathLst>
                <a:path w="5399224" h="2049036">
                  <a:moveTo>
                    <a:pt x="1138182" y="2049036"/>
                  </a:moveTo>
                  <a:lnTo>
                    <a:pt x="0" y="2049036"/>
                  </a:lnTo>
                  <a:lnTo>
                    <a:pt x="2049036" y="0"/>
                  </a:lnTo>
                  <a:lnTo>
                    <a:pt x="3187218" y="0"/>
                  </a:lnTo>
                  <a:lnTo>
                    <a:pt x="1138182" y="2049036"/>
                  </a:lnTo>
                  <a:close/>
                  <a:moveTo>
                    <a:pt x="5399224" y="0"/>
                  </a:moveTo>
                  <a:lnTo>
                    <a:pt x="4261042" y="0"/>
                  </a:lnTo>
                  <a:lnTo>
                    <a:pt x="2212007" y="2049036"/>
                  </a:lnTo>
                  <a:lnTo>
                    <a:pt x="3350189" y="2049036"/>
                  </a:lnTo>
                  <a:lnTo>
                    <a:pt x="5399224" y="0"/>
                  </a:lnTo>
                  <a:close/>
                </a:path>
              </a:pathLst>
            </a:custGeom>
            <a:blipFill>
              <a:blip r:embed="rId2"/>
              <a:stretch>
                <a:fillRect t="-38190" b="-38190"/>
              </a:stretch>
            </a:blipFill>
          </p:spPr>
        </p:sp>
      </p:grpSp>
      <p:grpSp>
        <p:nvGrpSpPr>
          <p:cNvPr id="5" name="Group 5"/>
          <p:cNvGrpSpPr/>
          <p:nvPr/>
        </p:nvGrpSpPr>
        <p:grpSpPr>
          <a:xfrm rot="-10800000">
            <a:off x="12104965" y="0"/>
            <a:ext cx="6183035" cy="6173142"/>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alpha val="0"/>
              </a:srgbClr>
            </a:solidFill>
          </p:spPr>
        </p:sp>
      </p:grpSp>
      <p:grpSp>
        <p:nvGrpSpPr>
          <p:cNvPr id="7" name="Group 7"/>
          <p:cNvGrpSpPr/>
          <p:nvPr/>
        </p:nvGrpSpPr>
        <p:grpSpPr>
          <a:xfrm>
            <a:off x="683137" y="1028700"/>
            <a:ext cx="15336719" cy="8491921"/>
            <a:chOff x="0" y="0"/>
            <a:chExt cx="20448958" cy="11322562"/>
          </a:xfrm>
        </p:grpSpPr>
        <p:sp>
          <p:nvSpPr>
            <p:cNvPr id="8" name="TextBox 8"/>
            <p:cNvSpPr txBox="1"/>
            <p:nvPr/>
          </p:nvSpPr>
          <p:spPr>
            <a:xfrm>
              <a:off x="0" y="0"/>
              <a:ext cx="20448958" cy="2527167"/>
            </a:xfrm>
            <a:prstGeom prst="rect">
              <a:avLst/>
            </a:prstGeom>
          </p:spPr>
          <p:txBody>
            <a:bodyPr lIns="0" tIns="0" rIns="0" bIns="0" rtlCol="0" anchor="t">
              <a:spAutoFit/>
            </a:bodyPr>
            <a:lstStyle/>
            <a:p>
              <a:pPr marL="0" lvl="0" indent="0" algn="l">
                <a:lnSpc>
                  <a:spcPts val="15009"/>
                </a:lnSpc>
                <a:spcBef>
                  <a:spcPct val="0"/>
                </a:spcBef>
              </a:pPr>
              <a:r>
                <a:rPr lang="en-US" sz="12507">
                  <a:solidFill>
                    <a:srgbClr val="0453F1"/>
                  </a:solidFill>
                  <a:latin typeface="IBM Plex Sans"/>
                </a:rPr>
                <a:t>Results</a:t>
              </a:r>
            </a:p>
          </p:txBody>
        </p:sp>
        <p:sp>
          <p:nvSpPr>
            <p:cNvPr id="9" name="TextBox 9"/>
            <p:cNvSpPr txBox="1"/>
            <p:nvPr/>
          </p:nvSpPr>
          <p:spPr>
            <a:xfrm>
              <a:off x="0" y="3294312"/>
              <a:ext cx="20448958" cy="8028250"/>
            </a:xfrm>
            <a:prstGeom prst="rect">
              <a:avLst/>
            </a:prstGeom>
          </p:spPr>
          <p:txBody>
            <a:bodyPr lIns="0" tIns="0" rIns="0" bIns="0" rtlCol="0" anchor="t">
              <a:spAutoFit/>
            </a:bodyPr>
            <a:lstStyle/>
            <a:p>
              <a:pPr marL="0" lvl="0" indent="0" algn="l">
                <a:lnSpc>
                  <a:spcPts val="5969"/>
                </a:lnSpc>
                <a:spcBef>
                  <a:spcPct val="0"/>
                </a:spcBef>
              </a:pPr>
              <a:r>
                <a:rPr lang="en-US" sz="4264" dirty="0">
                  <a:solidFill>
                    <a:srgbClr val="004A98"/>
                  </a:solidFill>
                  <a:latin typeface="IBM Plex Sans"/>
                </a:rPr>
                <a:t>The best performing model in the </a:t>
              </a:r>
              <a:r>
                <a:rPr lang="en-US" sz="4264" dirty="0" err="1">
                  <a:solidFill>
                    <a:srgbClr val="004A98"/>
                  </a:solidFill>
                  <a:latin typeface="IBM Plex Sans"/>
                </a:rPr>
                <a:t>SyriaTel</a:t>
              </a:r>
              <a:r>
                <a:rPr lang="en-US" sz="4264" dirty="0">
                  <a:solidFill>
                    <a:srgbClr val="004A98"/>
                  </a:solidFill>
                  <a:latin typeface="IBM Plex Sans"/>
                </a:rPr>
                <a:t> Customer Churn analysis was the Gradient Boost model, achieving a recall score of 0.81 on the test data. This model outperformed previous models, showcasing a significant improvement in performance. The comparison with other models highlighted the effectiveness of Gradient Boost in accurately predicting customer churn, providing valuable insights for </a:t>
              </a:r>
              <a:r>
                <a:rPr lang="en-US" sz="4264" dirty="0" err="1">
                  <a:solidFill>
                    <a:srgbClr val="004A98"/>
                  </a:solidFill>
                  <a:latin typeface="IBM Plex Sans"/>
                </a:rPr>
                <a:t>SyriaTel</a:t>
              </a:r>
              <a:r>
                <a:rPr lang="en-US" sz="4264" dirty="0">
                  <a:solidFill>
                    <a:srgbClr val="004A98"/>
                  </a:solidFill>
                  <a:latin typeface="IBM Plex Sans"/>
                </a:rPr>
                <a:t> to enhance their customer retention strategies.</a:t>
              </a:r>
            </a:p>
          </p:txBody>
        </p:sp>
      </p:grpSp>
      <p:sp>
        <p:nvSpPr>
          <p:cNvPr id="10" name="AutoShape 10"/>
          <p:cNvSpPr/>
          <p:nvPr/>
        </p:nvSpPr>
        <p:spPr>
          <a:xfrm rot="-3344541">
            <a:off x="12985119" y="-6591092"/>
            <a:ext cx="8854294" cy="12711127"/>
          </a:xfrm>
          <a:prstGeom prst="rect">
            <a:avLst/>
          </a:prstGeom>
          <a:solidFill>
            <a:srgbClr val="0453F1"/>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2810" y="188636"/>
            <a:ext cx="16996490" cy="5820390"/>
            <a:chOff x="0" y="9525"/>
            <a:chExt cx="22661986" cy="7760521"/>
          </a:xfrm>
        </p:grpSpPr>
        <p:sp>
          <p:nvSpPr>
            <p:cNvPr id="3" name="TextBox 3"/>
            <p:cNvSpPr txBox="1"/>
            <p:nvPr/>
          </p:nvSpPr>
          <p:spPr>
            <a:xfrm>
              <a:off x="0" y="2383956"/>
              <a:ext cx="22661986" cy="5386090"/>
            </a:xfrm>
            <a:prstGeom prst="rect">
              <a:avLst/>
            </a:prstGeom>
          </p:spPr>
          <p:txBody>
            <a:bodyPr lIns="0" tIns="0" rIns="0" bIns="0" rtlCol="0" anchor="t">
              <a:spAutoFit/>
            </a:bodyPr>
            <a:lstStyle/>
            <a:p>
              <a:pPr marL="690881" lvl="1" indent="-345440">
                <a:lnSpc>
                  <a:spcPts val="4480"/>
                </a:lnSpc>
                <a:buFont typeface="Arial"/>
                <a:buChar char="•"/>
              </a:pPr>
              <a:r>
                <a:rPr lang="en-US" sz="3200" dirty="0" smtClean="0">
                  <a:solidFill>
                    <a:srgbClr val="004A98"/>
                  </a:solidFill>
                  <a:latin typeface="IBM Plex Sans"/>
                </a:rPr>
                <a:t>Customer Segmentation: The majority of churning customers (84%) had less than 100 international plan minutes.</a:t>
              </a:r>
            </a:p>
            <a:p>
              <a:pPr marL="690881" lvl="1" indent="-345440">
                <a:lnSpc>
                  <a:spcPts val="4480"/>
                </a:lnSpc>
                <a:buFont typeface="Arial"/>
                <a:buChar char="•"/>
              </a:pPr>
              <a:r>
                <a:rPr lang="en-US" sz="3200" dirty="0" smtClean="0">
                  <a:solidFill>
                    <a:srgbClr val="004A98"/>
                  </a:solidFill>
                  <a:latin typeface="IBM Plex Sans"/>
                </a:rPr>
                <a:t>Call Usage: Customers with higher call charges were more likely to churn. </a:t>
              </a:r>
            </a:p>
            <a:p>
              <a:pPr marL="690881" lvl="1" indent="-345440">
                <a:lnSpc>
                  <a:spcPts val="4480"/>
                </a:lnSpc>
                <a:buFont typeface="Arial"/>
                <a:buChar char="•"/>
              </a:pPr>
              <a:r>
                <a:rPr lang="en-US" sz="3200" dirty="0" smtClean="0">
                  <a:solidFill>
                    <a:srgbClr val="004A98"/>
                  </a:solidFill>
                  <a:latin typeface="IBM Plex Sans"/>
                </a:rPr>
                <a:t>Customer </a:t>
              </a:r>
              <a:r>
                <a:rPr lang="en-US" sz="3200" dirty="0">
                  <a:solidFill>
                    <a:srgbClr val="004A98"/>
                  </a:solidFill>
                  <a:latin typeface="IBM Plex Sans"/>
                </a:rPr>
                <a:t>Service Interaction: Customers with higher customer service call durations were more likely to churn. </a:t>
              </a:r>
            </a:p>
            <a:p>
              <a:pPr marL="690881" lvl="1" indent="-345440">
                <a:lnSpc>
                  <a:spcPts val="4480"/>
                </a:lnSpc>
                <a:buFont typeface="Arial"/>
                <a:buChar char="•"/>
              </a:pPr>
              <a:r>
                <a:rPr lang="en-US" sz="3200" dirty="0">
                  <a:solidFill>
                    <a:srgbClr val="004A98"/>
                  </a:solidFill>
                  <a:latin typeface="IBM Plex Sans"/>
                </a:rPr>
                <a:t>International Plan Usage: Customers with active international plans were less likely to churn. </a:t>
              </a:r>
              <a:endParaRPr lang="en-US" sz="3200" u="none" dirty="0">
                <a:solidFill>
                  <a:srgbClr val="004A98"/>
                </a:solidFill>
                <a:latin typeface="IBM Plex Sans"/>
              </a:endParaRPr>
            </a:p>
          </p:txBody>
        </p:sp>
        <p:sp>
          <p:nvSpPr>
            <p:cNvPr id="4" name="TextBox 4"/>
            <p:cNvSpPr txBox="1"/>
            <p:nvPr/>
          </p:nvSpPr>
          <p:spPr>
            <a:xfrm>
              <a:off x="0" y="9525"/>
              <a:ext cx="22661986" cy="1768475"/>
            </a:xfrm>
            <a:prstGeom prst="rect">
              <a:avLst/>
            </a:prstGeom>
          </p:spPr>
          <p:txBody>
            <a:bodyPr lIns="0" tIns="0" rIns="0" bIns="0" rtlCol="0" anchor="t">
              <a:spAutoFit/>
            </a:bodyPr>
            <a:lstStyle/>
            <a:p>
              <a:pPr marL="0" lvl="0" indent="0">
                <a:lnSpc>
                  <a:spcPts val="10560"/>
                </a:lnSpc>
                <a:spcBef>
                  <a:spcPct val="0"/>
                </a:spcBef>
              </a:pPr>
              <a:r>
                <a:rPr lang="en-US" sz="8800">
                  <a:solidFill>
                    <a:srgbClr val="0453F1"/>
                  </a:solidFill>
                  <a:latin typeface="IBM Plex Sans"/>
                </a:rPr>
                <a:t>Findings</a:t>
              </a:r>
            </a:p>
          </p:txBody>
        </p:sp>
      </p:grpSp>
      <p:sp>
        <p:nvSpPr>
          <p:cNvPr id="5" name="AutoShape 5"/>
          <p:cNvSpPr/>
          <p:nvPr/>
        </p:nvSpPr>
        <p:spPr>
          <a:xfrm rot="-3344541">
            <a:off x="13461369" y="-8800892"/>
            <a:ext cx="8854294" cy="12711127"/>
          </a:xfrm>
          <a:prstGeom prst="rect">
            <a:avLst/>
          </a:prstGeom>
          <a:solidFill>
            <a:srgbClr val="0453F1"/>
          </a:solidFill>
        </p:spPr>
      </p:sp>
      <p:sp>
        <p:nvSpPr>
          <p:cNvPr id="6" name="AutoShape 6"/>
          <p:cNvSpPr/>
          <p:nvPr/>
        </p:nvSpPr>
        <p:spPr>
          <a:xfrm rot="-3387270">
            <a:off x="14745633" y="5494709"/>
            <a:ext cx="13807161" cy="6890911"/>
          </a:xfrm>
          <a:prstGeom prst="rect">
            <a:avLst/>
          </a:prstGeom>
          <a:solidFill>
            <a:srgbClr val="E1EBFF"/>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442657" y="1821375"/>
            <a:ext cx="3606425" cy="7135932"/>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w="12700">
              <a:solidFill>
                <a:srgbClr val="000000"/>
              </a:solidFill>
            </a:ln>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12" name="Group 12"/>
          <p:cNvGrpSpPr/>
          <p:nvPr/>
        </p:nvGrpSpPr>
        <p:grpSpPr>
          <a:xfrm>
            <a:off x="1028700" y="2562006"/>
            <a:ext cx="12082736" cy="6395301"/>
            <a:chOff x="0" y="0"/>
            <a:chExt cx="16110314" cy="8527068"/>
          </a:xfrm>
        </p:grpSpPr>
        <p:sp>
          <p:nvSpPr>
            <p:cNvPr id="13" name="TextBox 13"/>
            <p:cNvSpPr txBox="1"/>
            <p:nvPr/>
          </p:nvSpPr>
          <p:spPr>
            <a:xfrm>
              <a:off x="0" y="0"/>
              <a:ext cx="16110314" cy="6849230"/>
            </a:xfrm>
            <a:prstGeom prst="rect">
              <a:avLst/>
            </a:prstGeom>
          </p:spPr>
          <p:txBody>
            <a:bodyPr lIns="0" tIns="0" rIns="0" bIns="0" rtlCol="0" anchor="t">
              <a:spAutoFit/>
            </a:bodyPr>
            <a:lstStyle/>
            <a:p>
              <a:pPr marL="0" lvl="0" indent="0" algn="ctr">
                <a:lnSpc>
                  <a:spcPts val="6767"/>
                </a:lnSpc>
                <a:spcBef>
                  <a:spcPct val="0"/>
                </a:spcBef>
              </a:pPr>
              <a:r>
                <a:rPr lang="en-US" sz="5639" dirty="0">
                  <a:solidFill>
                    <a:srgbClr val="004A98"/>
                  </a:solidFill>
                  <a:latin typeface="IBM Plex Sans"/>
                </a:rPr>
                <a:t> Based on the predictive modeling results, </a:t>
              </a:r>
              <a:r>
                <a:rPr lang="en-US" sz="5639" dirty="0" err="1">
                  <a:solidFill>
                    <a:srgbClr val="004A98"/>
                  </a:solidFill>
                  <a:latin typeface="IBM Plex Sans"/>
                </a:rPr>
                <a:t>SyriaTel</a:t>
              </a:r>
              <a:r>
                <a:rPr lang="en-US" sz="5639" dirty="0">
                  <a:solidFill>
                    <a:srgbClr val="004A98"/>
                  </a:solidFill>
                  <a:latin typeface="IBM Plex Sans"/>
                </a:rPr>
                <a:t> should focus on improving customer service offerings, implementing tiered pricing structures, and retaining customers with active international plans.</a:t>
              </a:r>
            </a:p>
          </p:txBody>
        </p:sp>
        <p:sp>
          <p:nvSpPr>
            <p:cNvPr id="14" name="TextBox 14"/>
            <p:cNvSpPr txBox="1"/>
            <p:nvPr/>
          </p:nvSpPr>
          <p:spPr>
            <a:xfrm>
              <a:off x="0" y="7599738"/>
              <a:ext cx="16110314" cy="927330"/>
            </a:xfrm>
            <a:prstGeom prst="rect">
              <a:avLst/>
            </a:prstGeom>
          </p:spPr>
          <p:txBody>
            <a:bodyPr lIns="0" tIns="0" rIns="0" bIns="0" rtlCol="0" anchor="t">
              <a:spAutoFit/>
            </a:bodyPr>
            <a:lstStyle/>
            <a:p>
              <a:pPr marL="0" lvl="0" indent="0" algn="ctr">
                <a:lnSpc>
                  <a:spcPts val="5921"/>
                </a:lnSpc>
                <a:spcBef>
                  <a:spcPct val="0"/>
                </a:spcBef>
              </a:pPr>
              <a:endParaRPr/>
            </a:p>
          </p:txBody>
        </p:sp>
      </p:grpSp>
      <p:sp>
        <p:nvSpPr>
          <p:cNvPr id="15" name="TextBox 15"/>
          <p:cNvSpPr txBox="1"/>
          <p:nvPr/>
        </p:nvSpPr>
        <p:spPr>
          <a:xfrm>
            <a:off x="1028700" y="471487"/>
            <a:ext cx="10737557" cy="1104900"/>
          </a:xfrm>
          <a:prstGeom prst="rect">
            <a:avLst/>
          </a:prstGeom>
        </p:spPr>
        <p:txBody>
          <a:bodyPr lIns="0" tIns="0" rIns="0" bIns="0" rtlCol="0" anchor="t">
            <a:spAutoFit/>
          </a:bodyPr>
          <a:lstStyle/>
          <a:p>
            <a:pPr marL="0" lvl="0" indent="0">
              <a:lnSpc>
                <a:spcPts val="8639"/>
              </a:lnSpc>
              <a:spcBef>
                <a:spcPct val="0"/>
              </a:spcBef>
            </a:pPr>
            <a:r>
              <a:rPr lang="en-US" sz="7199">
                <a:solidFill>
                  <a:srgbClr val="0453F1"/>
                </a:solidFill>
                <a:latin typeface="IBM Plex Sans"/>
              </a:rPr>
              <a:t>Recommendations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483</Words>
  <Application>Microsoft Office PowerPoint</Application>
  <PresentationFormat>Custom</PresentationFormat>
  <Paragraphs>49</Paragraphs>
  <Slides>11</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IBM Plex Sans Semi-Bold</vt:lpstr>
      <vt:lpstr>Arial</vt:lpstr>
      <vt:lpstr>Open Sans Bold</vt:lpstr>
      <vt:lpstr>HK Grotesk Bold</vt:lpstr>
      <vt:lpstr>Calibri</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Syria Tel Customer Churn Analysis</dc:title>
  <cp:lastModifiedBy>phyllis</cp:lastModifiedBy>
  <cp:revision>2</cp:revision>
  <dcterms:created xsi:type="dcterms:W3CDTF">2006-08-16T00:00:00Z</dcterms:created>
  <dcterms:modified xsi:type="dcterms:W3CDTF">2024-03-10T18:33:54Z</dcterms:modified>
  <dc:identifier>DAF_IHpT6VQ</dc:identifier>
</cp:coreProperties>
</file>